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52" r:id="rId2"/>
    <p:sldId id="1716" r:id="rId3"/>
    <p:sldId id="654" r:id="rId4"/>
    <p:sldId id="1677" r:id="rId5"/>
    <p:sldId id="1717" r:id="rId6"/>
    <p:sldId id="1679" r:id="rId7"/>
    <p:sldId id="1713" r:id="rId8"/>
    <p:sldId id="17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2023\E-DBD%20Kab.%20Cilacap%20Mei%202023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2023\E-DBD%20Kab.%20Cilacap%20Mei%20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84581497797363E-2"/>
          <c:y val="0.13607594936708861"/>
          <c:w val="0.73898678414096919"/>
          <c:h val="0.66297468354430378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C57-471A-832C-A18B8FD2E931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C57-471A-832C-A18B8FD2E931}"/>
              </c:ext>
            </c:extLst>
          </c:dPt>
          <c:dLbls>
            <c:dLbl>
              <c:idx val="0"/>
              <c:layout>
                <c:manualLayout>
                  <c:x val="-0.26043761503699514"/>
                  <c:y val="-0.20424282265540608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57-471A-832C-A18B8FD2E931}"/>
                </c:ext>
              </c:extLst>
            </c:dLbl>
            <c:dLbl>
              <c:idx val="1"/>
              <c:layout>
                <c:manualLayout>
                  <c:x val="0.19699509013605945"/>
                  <c:y val="4.2852971539533033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57-471A-832C-A18B8FD2E931}"/>
                </c:ext>
              </c:extLst>
            </c:dLbl>
            <c:numFmt formatCode="General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'REKAP 1'!$C$7:$D$7</c:f>
              <c:strCache>
                <c:ptCount val="2"/>
                <c:pt idx="0">
                  <c:v>Laki-laki</c:v>
                </c:pt>
                <c:pt idx="1">
                  <c:v>Perempuan</c:v>
                </c:pt>
              </c:strCache>
            </c:strRef>
          </c:cat>
          <c:val>
            <c:numRef>
              <c:f>'REKAP 1'!$C$13:$D$13</c:f>
              <c:numCache>
                <c:formatCode>General</c:formatCode>
                <c:ptCount val="2"/>
                <c:pt idx="0">
                  <c:v>40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57-471A-832C-A18B8FD2E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84581497797363E-2"/>
          <c:y val="0.13607594936708861"/>
          <c:w val="0.73898678414096919"/>
          <c:h val="0.66297468354430378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A7A-426F-B213-58EC9D72D6A4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A7A-426F-B213-58EC9D72D6A4}"/>
              </c:ext>
            </c:extLst>
          </c:dPt>
          <c:dLbls>
            <c:dLbl>
              <c:idx val="0"/>
              <c:layout>
                <c:manualLayout>
                  <c:x val="-0.26043761503699514"/>
                  <c:y val="-0.20424282265540608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 dirty="0"/>
                      <a:t>48
</a:t>
                    </a:r>
                    <a:fld id="{FDAD755A-593C-4BCE-A66B-0F88DBFD42F1}" type="PERCENTAGE">
                      <a:rPr lang="en-US" baseline="0"/>
                      <a:pPr>
                        <a:defRPr sz="11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7A-426F-B213-58EC9D72D6A4}"/>
                </c:ext>
              </c:extLst>
            </c:dLbl>
            <c:dLbl>
              <c:idx val="1"/>
              <c:layout>
                <c:manualLayout>
                  <c:x val="0.19699509013605945"/>
                  <c:y val="4.2852971539533033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 dirty="0"/>
                      <a:t>39
</a:t>
                    </a:r>
                    <a:fld id="{39AB104E-AB51-48D9-BB66-333C63F8631E}" type="PERCENTAGE">
                      <a:rPr lang="en-US" baseline="0"/>
                      <a:pPr>
                        <a:defRPr sz="1100" b="1" i="0" u="none" strike="noStrik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7A-426F-B213-58EC9D72D6A4}"/>
                </c:ext>
              </c:extLst>
            </c:dLbl>
            <c:numFmt formatCode="General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'REKAP 1'!$C$7:$D$7</c:f>
              <c:strCache>
                <c:ptCount val="2"/>
                <c:pt idx="0">
                  <c:v>Laki-laki</c:v>
                </c:pt>
                <c:pt idx="1">
                  <c:v>Perempuan</c:v>
                </c:pt>
              </c:strCache>
            </c:strRef>
          </c:cat>
          <c:val>
            <c:numRef>
              <c:f>'REKAP 1'!$C$13:$D$13</c:f>
              <c:numCache>
                <c:formatCode>General</c:formatCode>
                <c:ptCount val="2"/>
                <c:pt idx="0">
                  <c:v>40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7A-426F-B213-58EC9D72D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882499171546774"/>
          <c:y val="0.79936820601282421"/>
          <c:w val="0.27966131570617425"/>
          <c:h val="0.13586099609889191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0.25066</cdr:x>
      <cdr:y>0.03833</cdr:y>
    </cdr:from>
    <cdr:to>
      <cdr:x>0.69977</cdr:x>
      <cdr:y>0.16191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0962" y="151466"/>
          <a:ext cx="2420471" cy="488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/>
            <a:t>2023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0.41517</cdr:x>
      <cdr:y>0.38429</cdr:y>
    </cdr:from>
    <cdr:to>
      <cdr:x>0.58483</cdr:x>
      <cdr:y>0.61571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7581" y="15184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0C047-EDEA-4DCD-B5BA-0DB9E90DFC9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144BF-3C94-4F43-832F-B9E161C9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C08755B-4805-4314-AF15-33FD9172AA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FF7D2A5-29AF-4901-851B-CEA9C73813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3C5D76D-C589-48D3-BA0B-71082F0C2F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141FB1-E27F-4E1A-A1C5-9A600CE8C8B3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12C57D2-9B8F-4E20-8822-D22B0E955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189B77-6D9C-431B-A731-285B9BAE48E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2FB10C88-A316-4909-800A-452E041D66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8388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66" tIns="43533" rIns="87066" bIns="4353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288E28B-1485-4079-853B-20074D95F805}" type="slidenum">
              <a:rPr lang="en-GB" altLang="en-US" sz="1100">
                <a:latin typeface="Calibri" panose="020F0502020204030204" pitchFamily="34" charset="0"/>
              </a:rPr>
              <a:pPr algn="r" eaLnBrk="1" hangingPunct="1"/>
              <a:t>2</a:t>
            </a:fld>
            <a:endParaRPr lang="en-GB" altLang="en-US" sz="1100">
              <a:latin typeface="Calibri" panose="020F050202020403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8366F4AF-1CDD-49E5-93C8-DD6F76C6C0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5AAE010D-51AB-41C2-B1CC-025AE21A0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4CB1-D530-4947-BB9D-E6EA2C619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2EE28-493D-4F3A-B76A-E2F790A48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200D1-3683-4F96-A6BD-D5DE4CA3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069-3C0C-46CC-A33D-4D745573C25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DA4B6-636C-47D3-8F8B-4BE19296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77AED-5857-498E-83AD-1923E364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B3AF-EA2D-45D8-B0B8-4E4D62A9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6A0F-5C67-4DBA-8B37-A8E0E0D4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C3D0C-0958-4CB5-AC11-E3B21C2C2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6DC7B-E187-4E99-8C11-EBE76791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069-3C0C-46CC-A33D-4D745573C25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06323-1A25-4C62-81AF-531044C7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E4456-A399-4AA7-9A11-331D122E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B3AF-EA2D-45D8-B0B8-4E4D62A9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85E5C3-1EBA-4086-99EA-B3C9EDE7E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47948-86CC-4C78-902A-96F74793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BB959-6AE3-4637-929C-8035BD0E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069-3C0C-46CC-A33D-4D745573C25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BB33D-B7B0-4C93-9BCB-8DF2CD1F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E8E7-6F95-4A4A-BC14-8F38F92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B3AF-EA2D-45D8-B0B8-4E4D62A9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C9E8-77B1-447D-992F-E489DDCD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059CB-9728-4025-80E6-172A1A5B9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53F6-B290-4790-BA67-A745CBD0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069-3C0C-46CC-A33D-4D745573C25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465D9-0A40-44A0-99E5-055D9C7A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C3A5A-46E4-48CB-97FA-B074CC36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B3AF-EA2D-45D8-B0B8-4E4D62A9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2218-8A89-4BA2-A9D5-B039C6A6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B89D8-C4A9-4DC9-8703-EC84652B0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4801A-6DE4-4E3C-ABA8-CE4B6DBA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069-3C0C-46CC-A33D-4D745573C25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DDF0-DAF1-48C7-9CF5-11546426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036D6-78BB-44E5-8759-1259E47C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B3AF-EA2D-45D8-B0B8-4E4D62A9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4982-C0D8-42BA-A24D-63A9C130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0B29-36D1-4D35-A8C0-0239DC601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8A088-B0CA-436D-A1A5-C4CE153BA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6910C-BA31-4801-9BA9-68B81C8F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069-3C0C-46CC-A33D-4D745573C25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1B618-5781-443E-B1EA-11E66BF8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AB8DE-B959-44B3-A6F9-EBF4F869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B3AF-EA2D-45D8-B0B8-4E4D62A9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2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B052-C29D-48EB-B5DF-EE226E2C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89BA6-DBF1-46E1-B612-AEF4FAE21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E427B-60B4-4D1C-97F0-F5C7B3223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2C235-BBFF-4FBC-A076-456ABF69A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2972C-D9D3-4E65-B5FC-99861E463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73DB4-9B81-4466-B75A-F00677474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069-3C0C-46CC-A33D-4D745573C25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AEAEE-62F1-4E63-8EDF-C45EBCF6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6B6123-66AF-4ECB-8863-AA9835A5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B3AF-EA2D-45D8-B0B8-4E4D62A9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7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E654-EEEB-44B2-9E12-99992CED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A7FE7-A4B0-4B9B-910B-472D0EB8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069-3C0C-46CC-A33D-4D745573C25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ADB28-195E-4A4B-AB73-5FB90639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973B6-91A4-4B30-A58D-B84BEBFA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B3AF-EA2D-45D8-B0B8-4E4D62A9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4EC40-EE56-4B92-91A9-6D35407D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069-3C0C-46CC-A33D-4D745573C25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5B818-D622-4B42-A903-58C0E1FF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61F45-01F3-4B32-82E5-DF506AD8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B3AF-EA2D-45D8-B0B8-4E4D62A9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0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25702-BF3D-4AB1-B21D-F5A704FC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3231-E01E-4698-8CF6-FC0208B85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B00DD-642F-4958-8E1D-324698D1F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9F7B4-204B-4147-A305-423E2CD4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069-3C0C-46CC-A33D-4D745573C25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B727E-C1F6-4673-8199-0C9A3549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1F5F4-F867-42FF-9B40-6FD268F8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B3AF-EA2D-45D8-B0B8-4E4D62A9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0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D961-06CF-4C43-870A-EE8308A2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09A0C-1C32-439A-9BF2-D14EF645D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2D128-5797-4CE3-BB2C-4A5B36846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7C8F5-5FF9-4CB0-96AE-F9747A74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069-3C0C-46CC-A33D-4D745573C25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0EEFE-54AF-44E6-9AA2-70717D18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474FD-E53E-45D9-88B8-62713A57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B3AF-EA2D-45D8-B0B8-4E4D62A9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7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C7E084-D576-4F49-A379-15E91E37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FBBE8-4340-4D37-8812-CE71FF30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63934-0C75-46BA-B61B-8A7F8340E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2069-3C0C-46CC-A33D-4D745573C25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EC8A-C0E6-4A10-AF60-2D721CDEC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74B42-69C6-409C-8660-1840C1100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B3AF-EA2D-45D8-B0B8-4E4D62A9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2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9">
            <a:extLst>
              <a:ext uri="{FF2B5EF4-FFF2-40B4-BE49-F238E27FC236}">
                <a16:creationId xmlns:a16="http://schemas.microsoft.com/office/drawing/2014/main" id="{9826D18A-A9BD-4B24-A9A4-7A5F9A121C42}"/>
              </a:ext>
            </a:extLst>
          </p:cNvPr>
          <p:cNvGrpSpPr>
            <a:grpSpLocks/>
          </p:cNvGrpSpPr>
          <p:nvPr/>
        </p:nvGrpSpPr>
        <p:grpSpPr bwMode="auto">
          <a:xfrm>
            <a:off x="0" y="5905500"/>
            <a:ext cx="12192000" cy="952500"/>
            <a:chOff x="0" y="3504"/>
            <a:chExt cx="5760" cy="816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BCDC9A9C-925A-4390-804B-1B14886C8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5760" cy="8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18" name="WordArt 8">
              <a:extLst>
                <a:ext uri="{FF2B5EF4-FFF2-40B4-BE49-F238E27FC236}">
                  <a16:creationId xmlns:a16="http://schemas.microsoft.com/office/drawing/2014/main" id="{73F9AEC9-7327-4672-A44B-5D5D53F7BE8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38" y="3654"/>
              <a:ext cx="4446" cy="52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b="1" kern="1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DINAS KESEHATAN </a:t>
              </a:r>
            </a:p>
            <a:p>
              <a:pPr algn="ctr"/>
              <a:r>
                <a:rPr lang="en-US" sz="800" b="1" kern="1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KABUPATEN CILACAP</a:t>
              </a:r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DAB7F8EB-A951-4B06-A0D3-37AD17CD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2286000"/>
            <a:ext cx="11379200" cy="2514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lIns="91434" tIns="45717" rIns="91434" bIns="45717" anchor="ctr" anchorCtr="1">
            <a:normAutofit fontScale="97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ea typeface="+mj-ea"/>
                <a:cs typeface="+mj-cs"/>
              </a:rPr>
              <a:t>ANALISIS SITUASI  </a:t>
            </a:r>
            <a:r>
              <a:rPr lang="en-GB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ea typeface="+mj-ea"/>
                <a:cs typeface="+mj-cs"/>
              </a:rPr>
              <a:t>DBD </a:t>
            </a:r>
            <a:br>
              <a:rPr lang="en-GB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ea typeface="+mj-ea"/>
                <a:cs typeface="+mj-cs"/>
              </a:rPr>
            </a:br>
            <a:r>
              <a:rPr lang="id-ID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ea typeface="+mj-ea"/>
                <a:cs typeface="+mj-cs"/>
              </a:rPr>
              <a:t>di CILACAP</a:t>
            </a:r>
            <a:br>
              <a:rPr lang="en-GB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ea typeface="+mj-ea"/>
                <a:cs typeface="+mj-cs"/>
              </a:rPr>
            </a:br>
            <a:endParaRPr lang="en-GB" sz="44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  <a:ea typeface="+mj-ea"/>
              <a:cs typeface="+mj-cs"/>
            </a:endParaRP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23529800-B694-4955-A923-CB0B047D7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2095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Group 4">
            <a:extLst>
              <a:ext uri="{FF2B5EF4-FFF2-40B4-BE49-F238E27FC236}">
                <a16:creationId xmlns:a16="http://schemas.microsoft.com/office/drawing/2014/main" id="{ADA44D73-1643-4DEB-90BF-E1BAC925D795}"/>
              </a:ext>
            </a:extLst>
          </p:cNvPr>
          <p:cNvGrpSpPr>
            <a:grpSpLocks/>
          </p:cNvGrpSpPr>
          <p:nvPr/>
        </p:nvGrpSpPr>
        <p:grpSpPr bwMode="auto">
          <a:xfrm>
            <a:off x="9906000" y="5072063"/>
            <a:ext cx="2286000" cy="1285875"/>
            <a:chOff x="1296" y="384"/>
            <a:chExt cx="3168" cy="2784"/>
          </a:xfrm>
        </p:grpSpPr>
        <p:graphicFrame>
          <p:nvGraphicFramePr>
            <p:cNvPr id="25607" name="Object 1">
              <a:extLst>
                <a:ext uri="{FF2B5EF4-FFF2-40B4-BE49-F238E27FC236}">
                  <a16:creationId xmlns:a16="http://schemas.microsoft.com/office/drawing/2014/main" id="{F79515AF-008A-498F-8587-006A9C4900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2" y="768"/>
            <a:ext cx="2016" cy="2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" imgW="4571429" imgH="3343742" progId="">
                    <p:embed/>
                  </p:oleObj>
                </mc:Choice>
                <mc:Fallback>
                  <p:oleObj name="Photo Editor Photo" r:id="rId4" imgW="4571429" imgH="3343742" progId="">
                    <p:embed/>
                    <p:pic>
                      <p:nvPicPr>
                        <p:cNvPr id="25607" name="Object 1">
                          <a:extLst>
                            <a:ext uri="{FF2B5EF4-FFF2-40B4-BE49-F238E27FC236}">
                              <a16:creationId xmlns:a16="http://schemas.microsoft.com/office/drawing/2014/main" id="{F79515AF-008A-498F-8587-006A9C4900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768"/>
                          <a:ext cx="2016" cy="20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08" name="AutoShape 6">
              <a:extLst>
                <a:ext uri="{FF2B5EF4-FFF2-40B4-BE49-F238E27FC236}">
                  <a16:creationId xmlns:a16="http://schemas.microsoft.com/office/drawing/2014/main" id="{2209F46D-D129-4810-9E44-CFC11E72D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84"/>
              <a:ext cx="2880" cy="27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66 h 21600"/>
                <a:gd name="T26" fmla="*/ 18435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34" y="10800"/>
                  </a:moveTo>
                  <a:cubicBezTo>
                    <a:pt x="3234" y="14979"/>
                    <a:pt x="6621" y="18366"/>
                    <a:pt x="10800" y="18366"/>
                  </a:cubicBezTo>
                  <a:cubicBezTo>
                    <a:pt x="14979" y="18366"/>
                    <a:pt x="18366" y="14979"/>
                    <a:pt x="18366" y="10800"/>
                  </a:cubicBezTo>
                  <a:cubicBezTo>
                    <a:pt x="18366" y="6621"/>
                    <a:pt x="14979" y="3234"/>
                    <a:pt x="10800" y="3234"/>
                  </a:cubicBezTo>
                  <a:cubicBezTo>
                    <a:pt x="6621" y="3234"/>
                    <a:pt x="3234" y="6621"/>
                    <a:pt x="3234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WordArt 7">
              <a:extLst>
                <a:ext uri="{FF2B5EF4-FFF2-40B4-BE49-F238E27FC236}">
                  <a16:creationId xmlns:a16="http://schemas.microsoft.com/office/drawing/2014/main" id="{961BF0E8-B284-436A-9D85-CEC6760A844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3776704">
              <a:off x="1591" y="1049"/>
              <a:ext cx="382" cy="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W</a:t>
              </a:r>
            </a:p>
          </p:txBody>
        </p:sp>
        <p:sp>
          <p:nvSpPr>
            <p:cNvPr id="25610" name="WordArt 8">
              <a:extLst>
                <a:ext uri="{FF2B5EF4-FFF2-40B4-BE49-F238E27FC236}">
                  <a16:creationId xmlns:a16="http://schemas.microsoft.com/office/drawing/2014/main" id="{8FC32552-57A2-4A99-8DC2-5296254FBC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46477">
              <a:off x="1958" y="715"/>
              <a:ext cx="285" cy="3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611" name="WordArt 9">
              <a:extLst>
                <a:ext uri="{FF2B5EF4-FFF2-40B4-BE49-F238E27FC236}">
                  <a16:creationId xmlns:a16="http://schemas.microsoft.com/office/drawing/2014/main" id="{10A538D9-F83D-4FAC-AAAE-FB8DE706439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197202">
              <a:off x="2304" y="498"/>
              <a:ext cx="269" cy="3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S</a:t>
              </a:r>
            </a:p>
          </p:txBody>
        </p:sp>
        <p:sp>
          <p:nvSpPr>
            <p:cNvPr id="25612" name="WordArt 10">
              <a:extLst>
                <a:ext uri="{FF2B5EF4-FFF2-40B4-BE49-F238E27FC236}">
                  <a16:creationId xmlns:a16="http://schemas.microsoft.com/office/drawing/2014/main" id="{F5C1DE4D-CDC6-4C33-A07B-434623840C4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54535">
              <a:off x="2765" y="440"/>
              <a:ext cx="259" cy="3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P</a:t>
              </a:r>
            </a:p>
          </p:txBody>
        </p:sp>
        <p:sp>
          <p:nvSpPr>
            <p:cNvPr id="25613" name="WordArt 11">
              <a:extLst>
                <a:ext uri="{FF2B5EF4-FFF2-40B4-BE49-F238E27FC236}">
                  <a16:creationId xmlns:a16="http://schemas.microsoft.com/office/drawing/2014/main" id="{F81DEAD2-DA51-4577-8C3D-84BA462D71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68838">
              <a:off x="3126" y="480"/>
              <a:ext cx="28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614" name="WordArt 12">
              <a:extLst>
                <a:ext uri="{FF2B5EF4-FFF2-40B4-BE49-F238E27FC236}">
                  <a16:creationId xmlns:a16="http://schemas.microsoft.com/office/drawing/2014/main" id="{23FA4BD8-D9AA-4D99-863C-2D6DC48A1C4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623451">
              <a:off x="3513" y="720"/>
              <a:ext cx="240" cy="2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D</a:t>
              </a:r>
            </a:p>
          </p:txBody>
        </p:sp>
        <p:sp>
          <p:nvSpPr>
            <p:cNvPr id="25615" name="WordArt 13">
              <a:extLst>
                <a:ext uri="{FF2B5EF4-FFF2-40B4-BE49-F238E27FC236}">
                  <a16:creationId xmlns:a16="http://schemas.microsoft.com/office/drawing/2014/main" id="{75349949-9BBD-4F95-B4B5-EBE099936E9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241417">
              <a:off x="3754" y="993"/>
              <a:ext cx="296" cy="3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616" name="Rectangle 14">
              <a:extLst>
                <a:ext uri="{FF2B5EF4-FFF2-40B4-BE49-F238E27FC236}">
                  <a16:creationId xmlns:a16="http://schemas.microsoft.com/office/drawing/2014/main" id="{B5E5DFFC-6E05-48FE-A078-15E219B75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064"/>
              <a:ext cx="3168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Segoe UI" panose="020B0502040204020203" pitchFamily="34" charset="0"/>
                  <a:cs typeface="Segoe UI" panose="020B0502040204020203" pitchFamily="34" charset="0"/>
                </a:rPr>
                <a:t>DEMAM BERDARAH DENGUE</a:t>
              </a:r>
            </a:p>
          </p:txBody>
        </p:sp>
      </p:grpSp>
      <p:pic>
        <p:nvPicPr>
          <p:cNvPr id="25606" name="Picture 4" descr="logo-berwarna">
            <a:extLst>
              <a:ext uri="{FF2B5EF4-FFF2-40B4-BE49-F238E27FC236}">
                <a16:creationId xmlns:a16="http://schemas.microsoft.com/office/drawing/2014/main" id="{324B7676-F4C0-4385-81E0-C9CD34C9C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4313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3">
            <a:extLst>
              <a:ext uri="{FF2B5EF4-FFF2-40B4-BE49-F238E27FC236}">
                <a16:creationId xmlns:a16="http://schemas.microsoft.com/office/drawing/2014/main" id="{82EAD75A-30D3-4217-B3CC-9850889ADE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9438" y="333375"/>
            <a:ext cx="619760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093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TARGET &amp; REALISASI  PROGRAM P2 DBD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A4B425-E703-433C-A064-7F1126C48FF0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476375"/>
          <a:ext cx="10914063" cy="483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0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01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7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8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6104">
                <a:tc rowSpan="2">
                  <a:txBody>
                    <a:bodyPr/>
                    <a:lstStyle/>
                    <a:p>
                      <a:endParaRPr lang="id-ID" sz="1400" dirty="0"/>
                    </a:p>
                    <a:p>
                      <a:r>
                        <a:rPr lang="id-ID" sz="1400" dirty="0"/>
                        <a:t>INDI</a:t>
                      </a:r>
                    </a:p>
                    <a:p>
                      <a:r>
                        <a:rPr lang="id-ID" sz="1400" dirty="0"/>
                        <a:t>KATOR</a:t>
                      </a:r>
                    </a:p>
                  </a:txBody>
                  <a:tcPr marL="121915" marR="121915" marT="45712" marB="45712"/>
                </a:tc>
                <a:tc rowSpan="2">
                  <a:txBody>
                    <a:bodyPr/>
                    <a:lstStyle/>
                    <a:p>
                      <a:endParaRPr lang="id-ID" sz="1400" dirty="0"/>
                    </a:p>
                    <a:p>
                      <a:r>
                        <a:rPr lang="id-ID" sz="1400" dirty="0"/>
                        <a:t>TARGET</a:t>
                      </a:r>
                    </a:p>
                  </a:txBody>
                  <a:tcPr marL="121915" marR="121915" marT="45712" marB="45712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REALISASI</a:t>
                      </a:r>
                    </a:p>
                  </a:txBody>
                  <a:tcPr marL="121915" marR="121915" marT="45712" marB="45712"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400" dirty="0"/>
                    </a:p>
                  </a:txBody>
                  <a:tcPr marL="121915" marR="121915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853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(Des)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(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</a:t>
                      </a:r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(Des)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(Des)</a:t>
                      </a: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(Mei)</a:t>
                      </a: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980">
                <a:tc>
                  <a:txBody>
                    <a:bodyPr/>
                    <a:lstStyle/>
                    <a:p>
                      <a:r>
                        <a:rPr lang="id-ID" sz="1400" dirty="0"/>
                        <a:t>IR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&lt; 24/100.000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17,5</a:t>
                      </a:r>
                      <a:r>
                        <a:rPr lang="id-ID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(327ks)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5,6</a:t>
                      </a:r>
                    </a:p>
                    <a:p>
                      <a:pPr algn="ctr"/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( 107 ks)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24,9</a:t>
                      </a:r>
                    </a:p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(474 ks)/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5,8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(4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8 KS)</a:t>
                      </a: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24,7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(483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ks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45,5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(902 Ks)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4,3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(87 Ks)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43">
                <a:tc>
                  <a:txBody>
                    <a:bodyPr/>
                    <a:lstStyle/>
                    <a:p>
                      <a:r>
                        <a:rPr lang="id-ID" sz="1400" dirty="0"/>
                        <a:t>CFR 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&lt; 1 %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0,69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0,9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1,9</a:t>
                      </a:r>
                    </a:p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(8</a:t>
                      </a:r>
                      <a:r>
                        <a:rPr lang="id-ID" sz="1600" baseline="0" dirty="0">
                          <a:solidFill>
                            <a:schemeClr val="tx1"/>
                          </a:solidFill>
                        </a:rPr>
                        <a:t> kasus meninggal)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1,9</a:t>
                      </a:r>
                    </a:p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(8</a:t>
                      </a:r>
                      <a:r>
                        <a:rPr lang="id-ID" sz="1600" baseline="0" dirty="0">
                          <a:solidFill>
                            <a:schemeClr val="tx1"/>
                          </a:solidFill>
                        </a:rPr>
                        <a:t> kasus meninggal)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2,27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(11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kasus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meninggal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2,32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(21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kasus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meninggal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5,74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(5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kasus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meninggal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9791">
                <a:tc>
                  <a:txBody>
                    <a:bodyPr/>
                    <a:lstStyle/>
                    <a:p>
                      <a:r>
                        <a:rPr lang="id-ID" sz="1400" dirty="0"/>
                        <a:t>KASUS DITANGANI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100 %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853">
                <a:tc>
                  <a:txBody>
                    <a:bodyPr/>
                    <a:lstStyle/>
                    <a:p>
                      <a:r>
                        <a:rPr lang="id-ID" sz="1400" dirty="0"/>
                        <a:t>ABJ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&gt; 95 %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30- 100 %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80-100</a:t>
                      </a:r>
                      <a:r>
                        <a:rPr lang="id-ID" sz="1400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</a:p>
                    <a:p>
                      <a:pPr algn="ctr"/>
                      <a:r>
                        <a:rPr lang="id-ID" sz="1400" baseline="0" dirty="0">
                          <a:solidFill>
                            <a:schemeClr val="tx1"/>
                          </a:solidFill>
                        </a:rPr>
                        <a:t>(BOK )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80-100%</a:t>
                      </a:r>
                    </a:p>
                  </a:txBody>
                  <a:tcPr marL="121915" marR="121915" marT="45712" marB="45712"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80-100%</a:t>
                      </a: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80-100%</a:t>
                      </a: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80-100%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80-90%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A51B9E0-45ED-449F-8A10-6A54AA7D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17513"/>
            <a:ext cx="10668000" cy="542925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d-ID" altLang="en-US" sz="2400">
                <a:latin typeface="Arial Black" panose="020B0A04020102020204" pitchFamily="34" charset="0"/>
              </a:rPr>
              <a:t>Jumlah Kasus, Jumlah Kematian</a:t>
            </a:r>
            <a:br>
              <a:rPr lang="id-ID" altLang="en-US" sz="2400">
                <a:latin typeface="Arial Black" panose="020B0A04020102020204" pitchFamily="34" charset="0"/>
              </a:rPr>
            </a:br>
            <a:r>
              <a:rPr lang="id-ID" altLang="en-US" sz="2400">
                <a:latin typeface="Arial Black" panose="020B0A04020102020204" pitchFamily="34" charset="0"/>
              </a:rPr>
              <a:t> </a:t>
            </a:r>
            <a:r>
              <a:rPr lang="id-ID" altLang="en-US" sz="2400" i="1">
                <a:latin typeface="Arial Black" panose="020B0A04020102020204" pitchFamily="34" charset="0"/>
              </a:rPr>
              <a:t>Incidence Rate</a:t>
            </a:r>
            <a:r>
              <a:rPr lang="id-ID" altLang="en-US" sz="2400">
                <a:latin typeface="Arial Black" panose="020B0A04020102020204" pitchFamily="34" charset="0"/>
              </a:rPr>
              <a:t> dan Case Fatality Rate DBD</a:t>
            </a:r>
            <a:br>
              <a:rPr lang="id-ID" altLang="en-US" sz="2400">
                <a:latin typeface="Arial Black" panose="020B0A04020102020204" pitchFamily="34" charset="0"/>
              </a:rPr>
            </a:br>
            <a:r>
              <a:rPr lang="id-ID" altLang="en-US" sz="2400">
                <a:latin typeface="Arial Black" panose="020B0A04020102020204" pitchFamily="34" charset="0"/>
              </a:rPr>
              <a:t>di Kab. Cilacap Tahun 2012 – 202</a:t>
            </a:r>
            <a:r>
              <a:rPr lang="en-US" altLang="en-US" sz="2400">
                <a:latin typeface="Arial Black" panose="020B0A04020102020204" pitchFamily="34" charset="0"/>
              </a:rPr>
              <a:t>3 ( Mei )</a:t>
            </a:r>
            <a:endParaRPr lang="id-ID" altLang="en-US" sz="2400"/>
          </a:p>
        </p:txBody>
      </p:sp>
      <p:graphicFrame>
        <p:nvGraphicFramePr>
          <p:cNvPr id="29699" name="Content Placeholder 3">
            <a:extLst>
              <a:ext uri="{FF2B5EF4-FFF2-40B4-BE49-F238E27FC236}">
                <a16:creationId xmlns:a16="http://schemas.microsoft.com/office/drawing/2014/main" id="{9554B111-1F25-4714-B778-2DB3FDD29B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175" y="1766888"/>
          <a:ext cx="12115800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743433" imgH="2133670" progId="Excel.Chart.8">
                  <p:embed/>
                </p:oleObj>
              </mc:Choice>
              <mc:Fallback>
                <p:oleObj name="Chart" r:id="rId2" imgW="5743433" imgH="2133670" progId="Excel.Chart.8">
                  <p:embed/>
                  <p:pic>
                    <p:nvPicPr>
                      <p:cNvPr id="29699" name="Content Placeholder 3">
                        <a:extLst>
                          <a:ext uri="{FF2B5EF4-FFF2-40B4-BE49-F238E27FC236}">
                            <a16:creationId xmlns:a16="http://schemas.microsoft.com/office/drawing/2014/main" id="{9554B111-1F25-4714-B778-2DB3FDD29B24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766888"/>
                        <a:ext cx="12115800" cy="45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74DED8CC-06DD-4B8F-86DD-0BC29DB5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609600"/>
            <a:ext cx="7391400" cy="1524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d-ID" altLang="en-US" sz="3000">
                <a:latin typeface="Arial" panose="020B0604020202020204" pitchFamily="34" charset="0"/>
                <a:cs typeface="Arial" panose="020B0604020202020204" pitchFamily="34" charset="0"/>
              </a:rPr>
              <a:t>Distribusi Kasus DBD Berdasarkan Kelompok Umur di Kab Cilacap</a:t>
            </a:r>
            <a:br>
              <a:rPr lang="id-ID" altLang="en-US" sz="3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altLang="en-US" sz="3000">
                <a:latin typeface="Arial" panose="020B0604020202020204" pitchFamily="34" charset="0"/>
                <a:cs typeface="Arial" panose="020B0604020202020204" pitchFamily="34" charset="0"/>
              </a:rPr>
              <a:t>Tahun 20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22-2023</a:t>
            </a:r>
            <a:endParaRPr lang="id-ID" alt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23" name="Content Placeholder 3">
            <a:extLst>
              <a:ext uri="{FF2B5EF4-FFF2-40B4-BE49-F238E27FC236}">
                <a16:creationId xmlns:a16="http://schemas.microsoft.com/office/drawing/2014/main" id="{E5D48576-76C2-46E1-B16D-B840F5DB15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22488" y="2270125"/>
          <a:ext cx="7721600" cy="413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39103" imgH="4086364" progId="Excel.Chart.8">
                  <p:embed/>
                </p:oleObj>
              </mc:Choice>
              <mc:Fallback>
                <p:oleObj name="Chart" r:id="rId2" imgW="7639103" imgH="4086364" progId="Excel.Chart.8">
                  <p:embed/>
                  <p:pic>
                    <p:nvPicPr>
                      <p:cNvPr id="30723" name="Content Placeholder 3">
                        <a:extLst>
                          <a:ext uri="{FF2B5EF4-FFF2-40B4-BE49-F238E27FC236}">
                            <a16:creationId xmlns:a16="http://schemas.microsoft.com/office/drawing/2014/main" id="{E5D48576-76C2-46E1-B16D-B840F5DB153A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270125"/>
                        <a:ext cx="7721600" cy="413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0F27C47-2334-41B6-B5CD-A3FE227B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d-ID" altLang="en-US" sz="3200">
                <a:latin typeface="Arial" panose="020B0604020202020204" pitchFamily="34" charset="0"/>
                <a:cs typeface="Arial" panose="020B0604020202020204" pitchFamily="34" charset="0"/>
              </a:rPr>
              <a:t>Distribusi Kasus DBD Berdasarkan Jenis Kelamin di Kab Cilacap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 2022-2023</a:t>
            </a:r>
            <a:endParaRPr lang="id-ID" altLang="en-US" sz="3200"/>
          </a:p>
        </p:txBody>
      </p:sp>
      <p:graphicFrame>
        <p:nvGraphicFramePr>
          <p:cNvPr id="31747" name="Content Placeholder 7">
            <a:extLst>
              <a:ext uri="{FF2B5EF4-FFF2-40B4-BE49-F238E27FC236}">
                <a16:creationId xmlns:a16="http://schemas.microsoft.com/office/drawing/2014/main" id="{55A9683F-171E-445F-AE80-62ACFCAB564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55650" y="1962150"/>
          <a:ext cx="5487988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499069" imgH="4060288" progId="Excel.Chart.8">
                  <p:embed/>
                </p:oleObj>
              </mc:Choice>
              <mc:Fallback>
                <p:oleObj name="Chart" r:id="rId2" imgW="5499069" imgH="4060288" progId="Excel.Chart.8">
                  <p:embed/>
                  <p:pic>
                    <p:nvPicPr>
                      <p:cNvPr id="31747" name="Content Placeholder 7">
                        <a:extLst>
                          <a:ext uri="{FF2B5EF4-FFF2-40B4-BE49-F238E27FC236}">
                            <a16:creationId xmlns:a16="http://schemas.microsoft.com/office/drawing/2014/main" id="{55A9683F-171E-445F-AE80-62ACFCAB564F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62150"/>
                        <a:ext cx="5487988" cy="40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D65BF5B-0F5B-4CA6-9949-4652F9D90C9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92833" y="2174875"/>
          <a:ext cx="5389562" cy="316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ontent Placeholder 12">
            <a:extLst>
              <a:ext uri="{FF2B5EF4-FFF2-40B4-BE49-F238E27FC236}">
                <a16:creationId xmlns:a16="http://schemas.microsoft.com/office/drawing/2014/main" id="{BED2ECD8-26B9-4063-B443-A32971855264}"/>
              </a:ext>
            </a:extLst>
          </p:cNvPr>
          <p:cNvGraphicFramePr>
            <a:graphicFrameLocks/>
          </p:cNvGraphicFramePr>
          <p:nvPr/>
        </p:nvGraphicFramePr>
        <p:xfrm>
          <a:off x="6192838" y="2013511"/>
          <a:ext cx="53895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3556D89D-CD57-4B01-BB79-EC1B0B96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333375"/>
            <a:ext cx="7391400" cy="7318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d-ID" altLang="en-US" sz="2400">
                <a:latin typeface="Arial" panose="020B0604020202020204" pitchFamily="34" charset="0"/>
                <a:cs typeface="Arial" panose="020B0604020202020204" pitchFamily="34" charset="0"/>
              </a:rPr>
              <a:t>Distribusi Kasus </a:t>
            </a:r>
            <a:b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altLang="en-US" sz="2400">
                <a:latin typeface="Arial" panose="020B0604020202020204" pitchFamily="34" charset="0"/>
                <a:cs typeface="Arial" panose="020B0604020202020204" pitchFamily="34" charset="0"/>
              </a:rPr>
              <a:t>Berdasarkan Puskesmas Tahun 20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id-ID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771" name="Content Placeholder 3">
            <a:extLst>
              <a:ext uri="{FF2B5EF4-FFF2-40B4-BE49-F238E27FC236}">
                <a16:creationId xmlns:a16="http://schemas.microsoft.com/office/drawing/2014/main" id="{EA0DC19F-227D-4576-8C71-EBA562F3AE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31975" y="1633538"/>
          <a:ext cx="8778875" cy="489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48367" imgH="4267341" progId="Excel.Chart.8">
                  <p:embed/>
                </p:oleObj>
              </mc:Choice>
              <mc:Fallback>
                <p:oleObj name="Chart" r:id="rId2" imgW="7648367" imgH="4267341" progId="Excel.Chart.8">
                  <p:embed/>
                  <p:pic>
                    <p:nvPicPr>
                      <p:cNvPr id="32771" name="Content Placeholder 3">
                        <a:extLst>
                          <a:ext uri="{FF2B5EF4-FFF2-40B4-BE49-F238E27FC236}">
                            <a16:creationId xmlns:a16="http://schemas.microsoft.com/office/drawing/2014/main" id="{EA0DC19F-227D-4576-8C71-EBA562F3AE32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1633538"/>
                        <a:ext cx="8778875" cy="489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918F55-6A0A-49FE-9249-6F72D17DC6B9}"/>
              </a:ext>
            </a:extLst>
          </p:cNvPr>
          <p:cNvSpPr txBox="1"/>
          <p:nvPr/>
        </p:nvSpPr>
        <p:spPr>
          <a:xfrm>
            <a:off x="2279650" y="6237288"/>
            <a:ext cx="6264275" cy="36988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Incidence Rate tertinggi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0.56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 per 100000 pddk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Sampang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1CEA1FB3-1EBA-41CF-A793-F57D8B82D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fld id="{D701B3C2-C186-4B81-AB34-31C73ED2D5B6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3795" name="Content Placeholder 7">
            <a:extLst>
              <a:ext uri="{FF2B5EF4-FFF2-40B4-BE49-F238E27FC236}">
                <a16:creationId xmlns:a16="http://schemas.microsoft.com/office/drawing/2014/main" id="{FBDCDBAE-31EC-46AF-A923-B3A6F48C9A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8800" y="581025"/>
          <a:ext cx="11074400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11083489" imgH="6194073" progId="Excel.Chart.8">
                  <p:embed/>
                </p:oleObj>
              </mc:Choice>
              <mc:Fallback>
                <p:oleObj name="Chart" r:id="rId2" imgW="11083489" imgH="6194073" progId="Excel.Chart.8">
                  <p:embed/>
                  <p:pic>
                    <p:nvPicPr>
                      <p:cNvPr id="33795" name="Content Placeholder 7">
                        <a:extLst>
                          <a:ext uri="{FF2B5EF4-FFF2-40B4-BE49-F238E27FC236}">
                            <a16:creationId xmlns:a16="http://schemas.microsoft.com/office/drawing/2014/main" id="{FBDCDBAE-31EC-46AF-A923-B3A6F48C9A1E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581025"/>
                        <a:ext cx="11074400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3">
            <a:extLst>
              <a:ext uri="{FF2B5EF4-FFF2-40B4-BE49-F238E27FC236}">
                <a16:creationId xmlns:a16="http://schemas.microsoft.com/office/drawing/2014/main" id="{E9E1B547-F336-4FAB-B83C-7248031E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DBD – P2 </a:t>
            </a:r>
            <a:r>
              <a:rPr lang="en-US" altLang="en-US" sz="1400" dirty="0" err="1">
                <a:solidFill>
                  <a:schemeClr val="tx2"/>
                </a:solidFill>
              </a:rPr>
              <a:t>Dinkes</a:t>
            </a:r>
            <a:r>
              <a:rPr lang="en-US" altLang="en-US" sz="1400" dirty="0">
                <a:solidFill>
                  <a:schemeClr val="tx2"/>
                </a:solidFill>
              </a:rPr>
              <a:t> </a:t>
            </a:r>
            <a:r>
              <a:rPr lang="en-US" altLang="en-US" sz="1400" dirty="0" err="1">
                <a:solidFill>
                  <a:schemeClr val="tx2"/>
                </a:solidFill>
              </a:rPr>
              <a:t>Kab</a:t>
            </a:r>
            <a:r>
              <a:rPr lang="en-US" altLang="en-US" sz="1400" dirty="0">
                <a:solidFill>
                  <a:schemeClr val="tx2"/>
                </a:solidFill>
              </a:rPr>
              <a:t> </a:t>
            </a:r>
            <a:r>
              <a:rPr lang="en-US" altLang="en-US" sz="1400" dirty="0" err="1">
                <a:solidFill>
                  <a:schemeClr val="tx2"/>
                </a:solidFill>
              </a:rPr>
              <a:t>Cilacap</a:t>
            </a:r>
            <a:endParaRPr lang="en-US" altLang="en-US" sz="1400" dirty="0">
              <a:solidFill>
                <a:schemeClr val="tx2"/>
              </a:solidFill>
            </a:endParaRPr>
          </a:p>
        </p:txBody>
      </p:sp>
      <p:sp>
        <p:nvSpPr>
          <p:cNvPr id="34819" name="Slide Number Placeholder 4">
            <a:extLst>
              <a:ext uri="{FF2B5EF4-FFF2-40B4-BE49-F238E27FC236}">
                <a16:creationId xmlns:a16="http://schemas.microsoft.com/office/drawing/2014/main" id="{5BD471B2-A2BC-45AC-B5C6-9CAD9BFA3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fld id="{3FF285DB-402F-4D43-87C3-D83F9E5FA469}" type="slidenum">
              <a: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4820" name="Content Placeholder 6">
            <a:extLst>
              <a:ext uri="{FF2B5EF4-FFF2-40B4-BE49-F238E27FC236}">
                <a16:creationId xmlns:a16="http://schemas.microsoft.com/office/drawing/2014/main" id="{D9C0A8C3-97DF-4C84-897A-C55809C36F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800" y="244475"/>
          <a:ext cx="11799888" cy="593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11802879" imgH="5938019" progId="Excel.Chart.8">
                  <p:embed/>
                </p:oleObj>
              </mc:Choice>
              <mc:Fallback>
                <p:oleObj name="Chart" r:id="rId2" imgW="11802879" imgH="5938019" progId="Excel.Chart.8">
                  <p:embed/>
                  <p:pic>
                    <p:nvPicPr>
                      <p:cNvPr id="34820" name="Content Placeholder 6">
                        <a:extLst>
                          <a:ext uri="{FF2B5EF4-FFF2-40B4-BE49-F238E27FC236}">
                            <a16:creationId xmlns:a16="http://schemas.microsoft.com/office/drawing/2014/main" id="{D9C0A8C3-97DF-4C84-897A-C55809C36FF2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44475"/>
                        <a:ext cx="11799888" cy="593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259</Words>
  <Application>Microsoft Office PowerPoint</Application>
  <PresentationFormat>Widescreen</PresentationFormat>
  <Paragraphs>95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Impact</vt:lpstr>
      <vt:lpstr>Segoe UI</vt:lpstr>
      <vt:lpstr>Showcard Gothic</vt:lpstr>
      <vt:lpstr>Tahoma</vt:lpstr>
      <vt:lpstr>Times New Roman</vt:lpstr>
      <vt:lpstr>Office Theme</vt:lpstr>
      <vt:lpstr>Photo Editor Photo</vt:lpstr>
      <vt:lpstr>Microsoft Excel Chart</vt:lpstr>
      <vt:lpstr>PowerPoint Presentation</vt:lpstr>
      <vt:lpstr>PowerPoint Presentation</vt:lpstr>
      <vt:lpstr>Jumlah Kasus, Jumlah Kematian  Incidence Rate dan Case Fatality Rate DBD di Kab. Cilacap Tahun 2012 – 2023 ( Mei )</vt:lpstr>
      <vt:lpstr>Distribusi Kasus DBD Berdasarkan Kelompok Umur di Kab Cilacap Tahun 2022-2023</vt:lpstr>
      <vt:lpstr>Distribusi Kasus DBD Berdasarkan Jenis Kelamin di Kab Cilacap 2022-2023</vt:lpstr>
      <vt:lpstr>Distribusi Kasus  Berdasarkan Puskesmas Tahun 2023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2023-05-26T02:34:29Z</dcterms:created>
  <dcterms:modified xsi:type="dcterms:W3CDTF">2023-05-26T02:39:35Z</dcterms:modified>
</cp:coreProperties>
</file>